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58" r:id="rId4"/>
    <p:sldId id="259" r:id="rId5"/>
    <p:sldId id="274" r:id="rId6"/>
    <p:sldId id="275" r:id="rId7"/>
    <p:sldId id="276" r:id="rId8"/>
    <p:sldId id="272" r:id="rId9"/>
    <p:sldId id="273" r:id="rId10"/>
    <p:sldId id="278" r:id="rId11"/>
    <p:sldId id="271"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1/17/2013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1/17/2013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1/17/2013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1/17/2013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Dr. </a:t>
            </a:r>
            <a:r>
              <a:rPr lang="en-US" dirty="0" err="1" smtClean="0"/>
              <a:t>ankur</a:t>
            </a:r>
            <a:r>
              <a:rPr lang="en-US" dirty="0" smtClean="0"/>
              <a:t> </a:t>
            </a:r>
            <a:r>
              <a:rPr lang="en-US" dirty="0" err="1" smtClean="0"/>
              <a:t>gupta</a:t>
            </a:r>
            <a:endParaRPr lang="en-US" dirty="0" smtClean="0"/>
          </a:p>
          <a:p>
            <a:r>
              <a:rPr lang="en-US" dirty="0" smtClean="0"/>
              <a:t>Sr. medical advisor</a:t>
            </a:r>
          </a:p>
          <a:p>
            <a:r>
              <a:rPr lang="en-US" dirty="0" err="1" smtClean="0"/>
              <a:t>Msd</a:t>
            </a:r>
            <a:r>
              <a:rPr lang="en-US" dirty="0" smtClean="0"/>
              <a:t> </a:t>
            </a:r>
            <a:r>
              <a:rPr lang="en-US" dirty="0" err="1" smtClean="0"/>
              <a:t>india</a:t>
            </a:r>
            <a:endParaRPr lang="en-US" dirty="0"/>
          </a:p>
        </p:txBody>
      </p:sp>
      <p:sp>
        <p:nvSpPr>
          <p:cNvPr id="2" name="Title 1"/>
          <p:cNvSpPr>
            <a:spLocks noGrp="1"/>
          </p:cNvSpPr>
          <p:nvPr>
            <p:ph type="ctrTitle"/>
          </p:nvPr>
        </p:nvSpPr>
        <p:spPr>
          <a:xfrm>
            <a:off x="609600" y="381000"/>
            <a:ext cx="8153400" cy="1793167"/>
          </a:xfrm>
        </p:spPr>
        <p:txBody>
          <a:bodyPr/>
          <a:lstStyle/>
          <a:p>
            <a:r>
              <a:rPr lang="en-US" dirty="0" smtClean="0"/>
              <a:t>Drug Resistance Index</a:t>
            </a:r>
            <a:br>
              <a:rPr lang="en-US" dirty="0" smtClean="0"/>
            </a:br>
            <a:endParaRPr lang="en-US" dirty="0"/>
          </a:p>
        </p:txBody>
      </p:sp>
    </p:spTree>
    <p:extLst>
      <p:ext uri="{BB962C8B-B14F-4D97-AF65-F5344CB8AC3E}">
        <p14:creationId xmlns:p14="http://schemas.microsoft.com/office/powerpoint/2010/main" val="801006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e</a:t>
            </a:r>
            <a:r>
              <a:rPr lang="en-US" dirty="0" smtClean="0"/>
              <a:t>xpected support on DRI</a:t>
            </a:r>
            <a:endParaRPr lang="en-US" dirty="0"/>
          </a:p>
        </p:txBody>
      </p:sp>
      <p:sp>
        <p:nvSpPr>
          <p:cNvPr id="3" name="Content Placeholder 2"/>
          <p:cNvSpPr>
            <a:spLocks noGrp="1"/>
          </p:cNvSpPr>
          <p:nvPr>
            <p:ph sz="quarter" idx="1"/>
          </p:nvPr>
        </p:nvSpPr>
        <p:spPr/>
        <p:txBody>
          <a:bodyPr>
            <a:normAutofit/>
          </a:bodyPr>
          <a:lstStyle/>
          <a:p>
            <a:r>
              <a:rPr lang="en-US" sz="2400" dirty="0" smtClean="0"/>
              <a:t>To adopt and own AMS and DRI as signature campaigns by Merck / MSD across AP region / emerging markets for countering antimicrobial resistance</a:t>
            </a:r>
          </a:p>
          <a:p>
            <a:endParaRPr lang="en-US" sz="2400" dirty="0" smtClean="0"/>
          </a:p>
          <a:p>
            <a:r>
              <a:rPr lang="en-US" sz="2400" dirty="0" smtClean="0"/>
              <a:t>To create think tank of KOLs across these regions with strong endorsement for DRI as a tool to measure and track antimicrobial resistance</a:t>
            </a:r>
          </a:p>
          <a:p>
            <a:endParaRPr lang="en-US" sz="2400" dirty="0" smtClean="0"/>
          </a:p>
          <a:p>
            <a:r>
              <a:rPr lang="en-US" sz="2400" dirty="0" smtClean="0"/>
              <a:t>To influence the health authorities of repute in the world to validate and include DRI as a surrogate tool to measure and track antimicrobial resistance</a:t>
            </a:r>
            <a:endParaRPr lang="en-US" sz="2400" dirty="0"/>
          </a:p>
        </p:txBody>
      </p:sp>
    </p:spTree>
    <p:extLst>
      <p:ext uri="{BB962C8B-B14F-4D97-AF65-F5344CB8AC3E}">
        <p14:creationId xmlns:p14="http://schemas.microsoft.com/office/powerpoint/2010/main" val="3358054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How to measure DRI</a:t>
            </a:r>
            <a:endParaRPr lang="en-US" dirty="0"/>
          </a:p>
        </p:txBody>
      </p:sp>
      <p:sp>
        <p:nvSpPr>
          <p:cNvPr id="4" name="Title 3"/>
          <p:cNvSpPr>
            <a:spLocks noGrp="1"/>
          </p:cNvSpPr>
          <p:nvPr>
            <p:ph type="ctrTitle"/>
          </p:nvPr>
        </p:nvSpPr>
        <p:spPr/>
        <p:txBody>
          <a:bodyPr/>
          <a:lstStyle/>
          <a:p>
            <a:r>
              <a:rPr lang="en-US" dirty="0" smtClean="0"/>
              <a:t>Back up slides</a:t>
            </a:r>
            <a:endParaRPr lang="en-US" dirty="0"/>
          </a:p>
        </p:txBody>
      </p:sp>
    </p:spTree>
    <p:extLst>
      <p:ext uri="{BB962C8B-B14F-4D97-AF65-F5344CB8AC3E}">
        <p14:creationId xmlns:p14="http://schemas.microsoft.com/office/powerpoint/2010/main" val="1163450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879" y="76200"/>
            <a:ext cx="8534400" cy="987552"/>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t>
            </a:r>
            <a:r>
              <a:rPr lang="en-US" dirty="0"/>
              <a:t/>
            </a:r>
            <a:br>
              <a:rPr lang="en-US" dirty="0"/>
            </a:br>
            <a:r>
              <a:rPr lang="en-US" dirty="0"/>
              <a:t>Step 1: Preparing resistance data (</a:t>
            </a:r>
            <a:r>
              <a:rPr lang="en-US" dirty="0" err="1" smtClean="0"/>
              <a:t>antibiogram</a:t>
            </a:r>
            <a:r>
              <a:rPr lang="en-US" dirty="0" smtClean="0"/>
              <a:t>)</a:t>
            </a:r>
            <a:endParaRPr lang="en-US" dirty="0"/>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179" y="2438400"/>
            <a:ext cx="8420100" cy="380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5165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68" y="228600"/>
            <a:ext cx="8534400" cy="758952"/>
          </a:xfrm>
        </p:spPr>
        <p:txBody>
          <a:bodyPr>
            <a:normAutofit fontScale="90000"/>
          </a:bodyPr>
          <a:lstStyle/>
          <a:p>
            <a:r>
              <a:rPr lang="en-US" dirty="0"/>
              <a:t/>
            </a:r>
            <a:br>
              <a:rPr lang="en-US" dirty="0"/>
            </a:br>
            <a:r>
              <a:rPr lang="en-US" dirty="0"/>
              <a:t>Step 2: Preparing Utilization data (consumption)</a:t>
            </a:r>
          </a:p>
        </p:txBody>
      </p:sp>
      <p:sp>
        <p:nvSpPr>
          <p:cNvPr id="3" name="Content Placeholder 2"/>
          <p:cNvSpPr>
            <a:spLocks noGrp="1"/>
          </p:cNvSpPr>
          <p:nvPr>
            <p:ph sz="quarter" idx="1"/>
          </p:nvPr>
        </p:nvSpPr>
        <p:spPr/>
        <p:txBody>
          <a:bodyPr/>
          <a:lstStyle/>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7439025"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52400" y="5535386"/>
            <a:ext cx="8763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white"/>
                </a:solidFill>
              </a:rPr>
              <a:t>Use (Consumption) = DDD / BD × 100</a:t>
            </a:r>
          </a:p>
          <a:p>
            <a:pPr algn="ctr"/>
            <a:r>
              <a:rPr lang="en-US" sz="1400" b="1" dirty="0" smtClean="0">
                <a:solidFill>
                  <a:prstClr val="white"/>
                </a:solidFill>
              </a:rPr>
              <a:t>DDD (Defined Daily Dose) = Total Antibiotic consumption (</a:t>
            </a:r>
            <a:r>
              <a:rPr lang="en-US" sz="1400" b="1" dirty="0" err="1" smtClean="0">
                <a:solidFill>
                  <a:prstClr val="white"/>
                </a:solidFill>
              </a:rPr>
              <a:t>gm</a:t>
            </a:r>
            <a:r>
              <a:rPr lang="en-US" sz="1400" b="1" dirty="0" smtClean="0">
                <a:solidFill>
                  <a:prstClr val="white"/>
                </a:solidFill>
              </a:rPr>
              <a:t>) / Total Adult Daily Dose (</a:t>
            </a:r>
            <a:r>
              <a:rPr lang="en-US" sz="1400" b="1" dirty="0" err="1" smtClean="0">
                <a:solidFill>
                  <a:prstClr val="white"/>
                </a:solidFill>
              </a:rPr>
              <a:t>gm</a:t>
            </a:r>
            <a:r>
              <a:rPr lang="en-US" sz="1400" b="1" dirty="0" smtClean="0">
                <a:solidFill>
                  <a:prstClr val="white"/>
                </a:solidFill>
              </a:rPr>
              <a:t>)</a:t>
            </a:r>
          </a:p>
          <a:p>
            <a:pPr algn="ctr"/>
            <a:r>
              <a:rPr lang="en-US" sz="1400" b="1" dirty="0" smtClean="0">
                <a:solidFill>
                  <a:prstClr val="white"/>
                </a:solidFill>
              </a:rPr>
              <a:t>BD (Bed Days) = 365 (for 1 </a:t>
            </a:r>
            <a:r>
              <a:rPr lang="en-US" sz="1400" b="1" dirty="0" err="1" smtClean="0">
                <a:solidFill>
                  <a:prstClr val="white"/>
                </a:solidFill>
              </a:rPr>
              <a:t>yr</a:t>
            </a:r>
            <a:r>
              <a:rPr lang="en-US" sz="1400" b="1" dirty="0" smtClean="0">
                <a:solidFill>
                  <a:prstClr val="white"/>
                </a:solidFill>
              </a:rPr>
              <a:t>)  × Total beds in hospital × Occupancy Index</a:t>
            </a:r>
            <a:endParaRPr lang="en-US" sz="1400" b="1" dirty="0">
              <a:solidFill>
                <a:prstClr val="white"/>
              </a:solidFill>
            </a:endParaRPr>
          </a:p>
        </p:txBody>
      </p:sp>
    </p:spTree>
    <p:extLst>
      <p:ext uri="{BB962C8B-B14F-4D97-AF65-F5344CB8AC3E}">
        <p14:creationId xmlns:p14="http://schemas.microsoft.com/office/powerpoint/2010/main" val="2615964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68484"/>
            <a:ext cx="8534400" cy="933474"/>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1524000"/>
            <a:ext cx="8839200" cy="378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62000" y="5305425"/>
            <a:ext cx="8001000" cy="1400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Use weight = Proportion of a drug used over combined usage  of  all drugs </a:t>
            </a:r>
          </a:p>
          <a:p>
            <a:pPr algn="ctr"/>
            <a:r>
              <a:rPr lang="en-US" dirty="0" smtClean="0">
                <a:solidFill>
                  <a:prstClr val="white"/>
                </a:solidFill>
              </a:rPr>
              <a:t>Weighted resistance = Resistance rate × Use weight</a:t>
            </a:r>
          </a:p>
          <a:p>
            <a:pPr algn="ctr"/>
            <a:r>
              <a:rPr lang="en-US" dirty="0" smtClean="0">
                <a:solidFill>
                  <a:prstClr val="white"/>
                </a:solidFill>
              </a:rPr>
              <a:t>Index Value = Sum of Weighted </a:t>
            </a:r>
            <a:r>
              <a:rPr lang="en-US" dirty="0" err="1" smtClean="0">
                <a:solidFill>
                  <a:prstClr val="white"/>
                </a:solidFill>
              </a:rPr>
              <a:t>resistace</a:t>
            </a:r>
            <a:endParaRPr lang="en-US" dirty="0">
              <a:solidFill>
                <a:prstClr val="white"/>
              </a:solidFill>
            </a:endParaRPr>
          </a:p>
        </p:txBody>
      </p:sp>
      <p:sp>
        <p:nvSpPr>
          <p:cNvPr id="5" name="Rectangle 4"/>
          <p:cNvSpPr/>
          <p:nvPr/>
        </p:nvSpPr>
        <p:spPr>
          <a:xfrm>
            <a:off x="838200" y="168484"/>
            <a:ext cx="6629400" cy="1107996"/>
          </a:xfrm>
          <a:prstGeom prst="rect">
            <a:avLst/>
          </a:prstGeom>
        </p:spPr>
        <p:txBody>
          <a:bodyPr wrap="square">
            <a:spAutoFit/>
          </a:bodyPr>
          <a:lstStyle/>
          <a:p>
            <a:pPr algn="ctr">
              <a:spcBef>
                <a:spcPct val="0"/>
              </a:spcBef>
            </a:pPr>
            <a:r>
              <a:rPr lang="en-US" sz="3300" dirty="0">
                <a:solidFill>
                  <a:srgbClr val="8CADAE">
                    <a:shade val="75000"/>
                  </a:srgbClr>
                </a:solidFill>
              </a:rPr>
              <a:t>Step 3: Calculating DRI</a:t>
            </a:r>
            <a:br>
              <a:rPr lang="en-US" sz="3300" dirty="0">
                <a:solidFill>
                  <a:srgbClr val="8CADAE">
                    <a:shade val="75000"/>
                  </a:srgbClr>
                </a:solidFill>
              </a:rPr>
            </a:br>
            <a:endParaRPr lang="en-US" sz="3300" dirty="0">
              <a:solidFill>
                <a:srgbClr val="8CADAE">
                  <a:shade val="75000"/>
                </a:srgbClr>
              </a:solidFill>
            </a:endParaRPr>
          </a:p>
        </p:txBody>
      </p:sp>
    </p:spTree>
    <p:extLst>
      <p:ext uri="{BB962C8B-B14F-4D97-AF65-F5344CB8AC3E}">
        <p14:creationId xmlns:p14="http://schemas.microsoft.com/office/powerpoint/2010/main" val="1345980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1"/>
            <a:ext cx="8610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4593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need DRI ?</a:t>
            </a:r>
            <a:endParaRPr lang="en-US" dirty="0"/>
          </a:p>
        </p:txBody>
      </p:sp>
      <p:sp>
        <p:nvSpPr>
          <p:cNvPr id="3" name="Content Placeholder 2"/>
          <p:cNvSpPr>
            <a:spLocks noGrp="1"/>
          </p:cNvSpPr>
          <p:nvPr>
            <p:ph sz="quarter" idx="1"/>
          </p:nvPr>
        </p:nvSpPr>
        <p:spPr>
          <a:xfrm>
            <a:off x="301752" y="1527048"/>
            <a:ext cx="8613648" cy="4572000"/>
          </a:xfrm>
        </p:spPr>
        <p:txBody>
          <a:bodyPr>
            <a:noAutofit/>
          </a:bodyPr>
          <a:lstStyle/>
          <a:p>
            <a:pPr>
              <a:lnSpc>
                <a:spcPct val="170000"/>
              </a:lnSpc>
            </a:pPr>
            <a:r>
              <a:rPr lang="en-US" sz="1800" dirty="0"/>
              <a:t>C</a:t>
            </a:r>
            <a:r>
              <a:rPr lang="en-US" sz="1800" dirty="0" smtClean="0"/>
              <a:t>ommunicating the antimicrobial resistance </a:t>
            </a:r>
            <a:r>
              <a:rPr lang="en-US" sz="1800" dirty="0"/>
              <a:t>to policymakers and non-experts </a:t>
            </a:r>
            <a:r>
              <a:rPr lang="en-US" sz="1800" dirty="0" smtClean="0"/>
              <a:t>is a challenge</a:t>
            </a:r>
            <a:r>
              <a:rPr lang="en-US" sz="1800" dirty="0"/>
              <a:t> </a:t>
            </a:r>
            <a:endParaRPr lang="en-US" sz="1800" dirty="0"/>
          </a:p>
          <a:p>
            <a:pPr>
              <a:lnSpc>
                <a:spcPct val="170000"/>
              </a:lnSpc>
            </a:pPr>
            <a:r>
              <a:rPr lang="en-US" sz="1800" dirty="0" smtClean="0"/>
              <a:t>It is </a:t>
            </a:r>
            <a:r>
              <a:rPr lang="en-US" sz="1800" dirty="0"/>
              <a:t>complicated by </a:t>
            </a:r>
            <a:r>
              <a:rPr lang="en-US" sz="1800" dirty="0" smtClean="0"/>
              <a:t>the multiplicity </a:t>
            </a:r>
            <a:r>
              <a:rPr lang="en-US" sz="1800" dirty="0"/>
              <a:t>of bacterial pathogens and </a:t>
            </a:r>
            <a:r>
              <a:rPr lang="en-US" sz="1800" dirty="0" smtClean="0"/>
              <a:t> </a:t>
            </a:r>
            <a:r>
              <a:rPr lang="en-US" sz="1800" dirty="0" smtClean="0"/>
              <a:t>distinct classes </a:t>
            </a:r>
            <a:r>
              <a:rPr lang="en-US" sz="1800" dirty="0"/>
              <a:t>of antibiotics used to treat them. </a:t>
            </a:r>
            <a:endParaRPr lang="en-US" sz="1800" dirty="0" smtClean="0"/>
          </a:p>
          <a:p>
            <a:pPr>
              <a:lnSpc>
                <a:spcPct val="170000"/>
              </a:lnSpc>
            </a:pPr>
            <a:r>
              <a:rPr lang="en-US" sz="1800" dirty="0" smtClean="0"/>
              <a:t>It is difficult</a:t>
            </a:r>
            <a:r>
              <a:rPr lang="en-US" sz="1800" dirty="0"/>
              <a:t>, even for experts </a:t>
            </a:r>
            <a:r>
              <a:rPr lang="en-US" sz="1800" dirty="0" smtClean="0"/>
              <a:t> </a:t>
            </a:r>
            <a:r>
              <a:rPr lang="en-US" sz="1800" dirty="0"/>
              <a:t>to infer </a:t>
            </a:r>
            <a:r>
              <a:rPr lang="en-US" sz="1800" dirty="0" smtClean="0"/>
              <a:t>the seriousness </a:t>
            </a:r>
            <a:r>
              <a:rPr lang="en-US" sz="1800" dirty="0"/>
              <a:t>of resistance </a:t>
            </a:r>
            <a:r>
              <a:rPr lang="en-US" sz="1800" dirty="0" smtClean="0"/>
              <a:t>whether </a:t>
            </a:r>
            <a:r>
              <a:rPr lang="en-US" sz="1800" dirty="0" smtClean="0"/>
              <a:t>alternative </a:t>
            </a:r>
            <a:r>
              <a:rPr lang="en-US" sz="1800" dirty="0"/>
              <a:t>antibiotics are available. </a:t>
            </a:r>
            <a:endParaRPr lang="en-US" sz="1800" dirty="0" smtClean="0"/>
          </a:p>
          <a:p>
            <a:pPr>
              <a:lnSpc>
                <a:spcPct val="170000"/>
              </a:lnSpc>
            </a:pPr>
            <a:r>
              <a:rPr lang="en-US" sz="1800" dirty="0" smtClean="0"/>
              <a:t>Difficulty in aggregating </a:t>
            </a:r>
            <a:r>
              <a:rPr lang="en-US" sz="1800" dirty="0"/>
              <a:t>resistance to multiple drugs to </a:t>
            </a:r>
            <a:r>
              <a:rPr lang="en-US" sz="1800" dirty="0" smtClean="0"/>
              <a:t>assess trends </a:t>
            </a:r>
            <a:r>
              <a:rPr lang="en-US" sz="1800" dirty="0"/>
              <a:t>poses a further challenge to quantifying </a:t>
            </a:r>
            <a:r>
              <a:rPr lang="en-US" sz="1800" dirty="0" smtClean="0"/>
              <a:t>and communicating </a:t>
            </a:r>
            <a:r>
              <a:rPr lang="en-US" sz="1800" dirty="0"/>
              <a:t>changes in resistance over time </a:t>
            </a:r>
            <a:r>
              <a:rPr lang="en-US" sz="1800" dirty="0" smtClean="0"/>
              <a:t>and across </a:t>
            </a:r>
            <a:r>
              <a:rPr lang="en-US" sz="1800" dirty="0"/>
              <a:t>locations.</a:t>
            </a:r>
          </a:p>
        </p:txBody>
      </p:sp>
    </p:spTree>
    <p:extLst>
      <p:ext uri="{BB962C8B-B14F-4D97-AF65-F5344CB8AC3E}">
        <p14:creationId xmlns:p14="http://schemas.microsoft.com/office/powerpoint/2010/main" val="3849799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Drug </a:t>
            </a:r>
            <a:r>
              <a:rPr lang="en-US" dirty="0" smtClean="0"/>
              <a:t>Resistance Index (DRI)</a:t>
            </a:r>
            <a:endParaRPr lang="en-US" dirty="0"/>
          </a:p>
        </p:txBody>
      </p:sp>
      <p:sp>
        <p:nvSpPr>
          <p:cNvPr id="3" name="Content Placeholder 2"/>
          <p:cNvSpPr>
            <a:spLocks noGrp="1"/>
          </p:cNvSpPr>
          <p:nvPr>
            <p:ph sz="quarter" idx="1"/>
          </p:nvPr>
        </p:nvSpPr>
        <p:spPr/>
        <p:txBody>
          <a:bodyPr/>
          <a:lstStyle/>
          <a:p>
            <a:r>
              <a:rPr lang="en-US" dirty="0" smtClean="0"/>
              <a:t>DRI is a </a:t>
            </a:r>
            <a:r>
              <a:rPr lang="en-US" dirty="0"/>
              <a:t>method for </a:t>
            </a:r>
            <a:r>
              <a:rPr lang="en-US" dirty="0" smtClean="0"/>
              <a:t>aggregating bacterial </a:t>
            </a:r>
            <a:r>
              <a:rPr lang="en-US" dirty="0"/>
              <a:t>resistance to multiple antibiotics, creating </a:t>
            </a:r>
            <a:r>
              <a:rPr lang="en-US" dirty="0" smtClean="0"/>
              <a:t>an index </a:t>
            </a:r>
            <a:r>
              <a:rPr lang="en-US" dirty="0"/>
              <a:t>comparable to the composite economic </a:t>
            </a:r>
            <a:r>
              <a:rPr lang="en-US" dirty="0" smtClean="0"/>
              <a:t>indices that </a:t>
            </a:r>
            <a:r>
              <a:rPr lang="en-US" dirty="0"/>
              <a:t>measure consumer prices and stock </a:t>
            </a:r>
            <a:r>
              <a:rPr lang="en-US" dirty="0" smtClean="0"/>
              <a:t>market values.</a:t>
            </a:r>
          </a:p>
          <a:p>
            <a:pPr marL="0" indent="0">
              <a:buNone/>
            </a:pPr>
            <a:r>
              <a:rPr lang="en-US" dirty="0" smtClean="0"/>
              <a:t> </a:t>
            </a:r>
          </a:p>
          <a:p>
            <a:r>
              <a:rPr lang="en-US" dirty="0" smtClean="0"/>
              <a:t>The </a:t>
            </a:r>
            <a:r>
              <a:rPr lang="en-US" dirty="0"/>
              <a:t>resulting drug resistance index (DRI) </a:t>
            </a:r>
            <a:r>
              <a:rPr lang="en-US" dirty="0" smtClean="0"/>
              <a:t>and various sub-indices </a:t>
            </a:r>
            <a:r>
              <a:rPr lang="en-US" dirty="0"/>
              <a:t>show antibiotic resistance </a:t>
            </a:r>
            <a:r>
              <a:rPr lang="en-US" dirty="0" smtClean="0"/>
              <a:t>and consumption </a:t>
            </a:r>
            <a:r>
              <a:rPr lang="en-US" dirty="0"/>
              <a:t>trends</a:t>
            </a:r>
          </a:p>
        </p:txBody>
      </p:sp>
    </p:spTree>
    <p:extLst>
      <p:ext uri="{BB962C8B-B14F-4D97-AF65-F5344CB8AC3E}">
        <p14:creationId xmlns:p14="http://schemas.microsoft.com/office/powerpoint/2010/main" val="2721697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 materials to calculate DRI</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DRI can be measured at facility level of ward level to </a:t>
            </a:r>
            <a:r>
              <a:rPr lang="en-US" dirty="0" err="1" smtClean="0"/>
              <a:t>measaure</a:t>
            </a:r>
            <a:r>
              <a:rPr lang="en-US" dirty="0" smtClean="0"/>
              <a:t> the performance of stewardship efforts</a:t>
            </a:r>
          </a:p>
          <a:p>
            <a:pPr marL="0" indent="0">
              <a:buNone/>
            </a:pPr>
            <a:endParaRPr lang="en-US" dirty="0" smtClean="0"/>
          </a:p>
          <a:p>
            <a:r>
              <a:rPr lang="en-US" dirty="0" smtClean="0"/>
              <a:t>Two ingredients to calculate DRI are</a:t>
            </a:r>
          </a:p>
          <a:p>
            <a:pPr marL="514350" indent="-514350">
              <a:buAutoNum type="arabicPeriod"/>
            </a:pPr>
            <a:r>
              <a:rPr lang="en-US" dirty="0" smtClean="0"/>
              <a:t>Consumption of antibiotic data from pharmacy</a:t>
            </a:r>
          </a:p>
          <a:p>
            <a:pPr marL="514350" indent="-514350">
              <a:buAutoNum type="arabicPeriod"/>
            </a:pPr>
            <a:r>
              <a:rPr lang="en-US" dirty="0" err="1" smtClean="0"/>
              <a:t>Antibiogram</a:t>
            </a:r>
            <a:r>
              <a:rPr lang="en-US" dirty="0" smtClean="0"/>
              <a:t> from the microbiologists</a:t>
            </a:r>
          </a:p>
          <a:p>
            <a:pPr marL="0" indent="0">
              <a:buNone/>
            </a:pPr>
            <a:endParaRPr lang="en-US" dirty="0" smtClean="0"/>
          </a:p>
          <a:p>
            <a:r>
              <a:rPr lang="en-US" dirty="0" smtClean="0"/>
              <a:t>DRI is measured in 3 simple steps</a:t>
            </a:r>
          </a:p>
          <a:p>
            <a:pPr marL="514350" indent="-514350">
              <a:buAutoNum type="arabicPeriod"/>
            </a:pPr>
            <a:r>
              <a:rPr lang="en-US" dirty="0" smtClean="0"/>
              <a:t>Preparing resistance data (</a:t>
            </a:r>
            <a:r>
              <a:rPr lang="en-US" dirty="0" err="1" smtClean="0"/>
              <a:t>antibiogram</a:t>
            </a:r>
            <a:r>
              <a:rPr lang="en-US" dirty="0" smtClean="0"/>
              <a:t>)</a:t>
            </a:r>
          </a:p>
          <a:p>
            <a:pPr marL="514350" indent="-514350">
              <a:buAutoNum type="arabicPeriod"/>
            </a:pPr>
            <a:r>
              <a:rPr lang="en-US" dirty="0" smtClean="0"/>
              <a:t>Preparing </a:t>
            </a:r>
            <a:r>
              <a:rPr lang="en-US" dirty="0" err="1" smtClean="0"/>
              <a:t>utilisation</a:t>
            </a:r>
            <a:r>
              <a:rPr lang="en-US" dirty="0" smtClean="0"/>
              <a:t> data (antibiotic consumption)</a:t>
            </a:r>
          </a:p>
          <a:p>
            <a:pPr marL="514350" indent="-514350">
              <a:buAutoNum type="arabicPeriod"/>
            </a:pPr>
            <a:r>
              <a:rPr lang="en-US" dirty="0" smtClean="0"/>
              <a:t>Collating information and calculating DRI</a:t>
            </a:r>
            <a:endParaRPr lang="en-US" dirty="0"/>
          </a:p>
        </p:txBody>
      </p:sp>
    </p:spTree>
    <p:extLst>
      <p:ext uri="{BB962C8B-B14F-4D97-AF65-F5344CB8AC3E}">
        <p14:creationId xmlns:p14="http://schemas.microsoft.com/office/powerpoint/2010/main" val="1169597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Plotting of DRI curve</a:t>
            </a:r>
            <a:endParaRPr lang="en-US" dirty="0"/>
          </a:p>
        </p:txBody>
      </p:sp>
      <p:sp>
        <p:nvSpPr>
          <p:cNvPr id="3" name="Content Placeholder 2"/>
          <p:cNvSpPr>
            <a:spLocks noGrp="1"/>
          </p:cNvSpPr>
          <p:nvPr>
            <p:ph sz="quarter" idx="1"/>
          </p:nvPr>
        </p:nvSpPr>
        <p:spPr/>
        <p:txBody>
          <a:bodyPr/>
          <a:lstStyle/>
          <a:p>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371600"/>
            <a:ext cx="8839201"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62000" y="5791200"/>
            <a:ext cx="7924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Values show overall resistance, adjusted for the prescribed volume in each period.</a:t>
            </a:r>
            <a:r>
              <a:rPr lang="en-US" b="1" dirty="0"/>
              <a:t> </a:t>
            </a:r>
            <a:br>
              <a:rPr lang="en-US" b="1" dirty="0"/>
            </a:br>
            <a:endParaRPr lang="en-US" dirty="0"/>
          </a:p>
        </p:txBody>
      </p:sp>
    </p:spTree>
    <p:extLst>
      <p:ext uri="{BB962C8B-B14F-4D97-AF65-F5344CB8AC3E}">
        <p14:creationId xmlns:p14="http://schemas.microsoft.com/office/powerpoint/2010/main" val="1157486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of DRI value</a:t>
            </a:r>
            <a:endParaRPr lang="en-US" dirty="0"/>
          </a:p>
        </p:txBody>
      </p:sp>
      <p:sp>
        <p:nvSpPr>
          <p:cNvPr id="3" name="Content Placeholder 2"/>
          <p:cNvSpPr>
            <a:spLocks noGrp="1"/>
          </p:cNvSpPr>
          <p:nvPr>
            <p:ph sz="half" idx="1"/>
          </p:nvPr>
        </p:nvSpPr>
        <p:spPr/>
        <p:txBody>
          <a:bodyPr>
            <a:normAutofit fontScale="62500" lnSpcReduction="20000"/>
          </a:bodyPr>
          <a:lstStyle/>
          <a:p>
            <a:pPr>
              <a:lnSpc>
                <a:spcPct val="120000"/>
              </a:lnSpc>
            </a:pPr>
            <a:r>
              <a:rPr lang="en-US" sz="2900" dirty="0"/>
              <a:t>The DRI produces a number between 0 and 1 </a:t>
            </a:r>
            <a:endParaRPr lang="en-US" sz="2900" dirty="0" smtClean="0"/>
          </a:p>
          <a:p>
            <a:pPr marL="0" indent="0">
              <a:lnSpc>
                <a:spcPct val="120000"/>
              </a:lnSpc>
              <a:buNone/>
            </a:pPr>
            <a:endParaRPr lang="en-US" sz="2900" dirty="0" smtClean="0"/>
          </a:p>
          <a:p>
            <a:pPr>
              <a:lnSpc>
                <a:spcPct val="120000"/>
              </a:lnSpc>
            </a:pPr>
            <a:r>
              <a:rPr lang="en-US" sz="2900" dirty="0" smtClean="0"/>
              <a:t>It is </a:t>
            </a:r>
            <a:r>
              <a:rPr lang="en-US" sz="2900" dirty="0" smtClean="0"/>
              <a:t> </a:t>
            </a:r>
            <a:r>
              <a:rPr lang="en-US" sz="2900" dirty="0"/>
              <a:t>a </a:t>
            </a:r>
            <a:r>
              <a:rPr lang="en-US" sz="2900" u="sng" dirty="0"/>
              <a:t>relative value</a:t>
            </a:r>
            <a:r>
              <a:rPr lang="en-US" sz="2900" dirty="0"/>
              <a:t> expressing the </a:t>
            </a:r>
            <a:r>
              <a:rPr lang="en-US" sz="2900" dirty="0" smtClean="0"/>
              <a:t>overall </a:t>
            </a:r>
            <a:r>
              <a:rPr lang="en-US" sz="2900" dirty="0"/>
              <a:t>susceptibility of that species to the basket of antibiotics available to treat it. </a:t>
            </a:r>
            <a:endParaRPr lang="en-US" sz="2900" dirty="0" smtClean="0"/>
          </a:p>
          <a:p>
            <a:pPr>
              <a:lnSpc>
                <a:spcPct val="120000"/>
              </a:lnSpc>
            </a:pPr>
            <a:endParaRPr lang="en-US" sz="2900" dirty="0" smtClean="0"/>
          </a:p>
          <a:p>
            <a:pPr>
              <a:lnSpc>
                <a:spcPct val="120000"/>
              </a:lnSpc>
            </a:pPr>
            <a:r>
              <a:rPr lang="en-US" sz="2900" dirty="0" smtClean="0"/>
              <a:t>It </a:t>
            </a:r>
            <a:r>
              <a:rPr lang="en-US" sz="2900" dirty="0"/>
              <a:t>should not be understood as multidrug resistance, but rather the proportion of resistant isolates adjusted for the relative importance (i.e. prescribed volume) of each drug in each period</a:t>
            </a:r>
            <a:r>
              <a:rPr lang="en-US" sz="2900" dirty="0" smtClean="0"/>
              <a:t>.</a:t>
            </a:r>
          </a:p>
          <a:p>
            <a:pPr>
              <a:lnSpc>
                <a:spcPct val="120000"/>
              </a:lnSpc>
            </a:pPr>
            <a:endParaRPr lang="en-US" dirty="0"/>
          </a:p>
          <a:p>
            <a:endParaRPr lang="en-US" dirty="0"/>
          </a:p>
        </p:txBody>
      </p:sp>
      <p:sp>
        <p:nvSpPr>
          <p:cNvPr id="4" name="Content Placeholder 3"/>
          <p:cNvSpPr>
            <a:spLocks noGrp="1"/>
          </p:cNvSpPr>
          <p:nvPr>
            <p:ph sz="half" idx="2"/>
          </p:nvPr>
        </p:nvSpPr>
        <p:spPr/>
        <p:txBody>
          <a:bodyPr>
            <a:normAutofit fontScale="62500" lnSpcReduction="20000"/>
          </a:bodyPr>
          <a:lstStyle/>
          <a:p>
            <a:pPr>
              <a:lnSpc>
                <a:spcPct val="120000"/>
              </a:lnSpc>
            </a:pPr>
            <a:r>
              <a:rPr lang="en-US" dirty="0"/>
              <a:t>The strength of any index is that it makes comparisons over both time and location substantially easier. </a:t>
            </a:r>
            <a:endParaRPr lang="en-US" dirty="0" smtClean="0"/>
          </a:p>
          <a:p>
            <a:pPr>
              <a:lnSpc>
                <a:spcPct val="120000"/>
              </a:lnSpc>
            </a:pPr>
            <a:endParaRPr lang="en-US" dirty="0"/>
          </a:p>
          <a:p>
            <a:pPr>
              <a:lnSpc>
                <a:spcPct val="120000"/>
              </a:lnSpc>
            </a:pPr>
            <a:r>
              <a:rPr lang="en-US" dirty="0" smtClean="0"/>
              <a:t>For </a:t>
            </a:r>
            <a:r>
              <a:rPr lang="en-US" dirty="0"/>
              <a:t>example, an increase in the DRI of </a:t>
            </a:r>
            <a:r>
              <a:rPr lang="en-US" i="1" dirty="0"/>
              <a:t>Pseudomonas </a:t>
            </a:r>
            <a:r>
              <a:rPr lang="en-US" dirty="0"/>
              <a:t>from 0.56 to 0.6 in the next month tells you that that infection has become more difficult to treat, taking into account any changes in prescribing patterns towards more effective antibiotics. </a:t>
            </a:r>
          </a:p>
          <a:p>
            <a:pPr>
              <a:lnSpc>
                <a:spcPct val="120000"/>
              </a:lnSpc>
            </a:pPr>
            <a:endParaRPr lang="en-US" dirty="0"/>
          </a:p>
          <a:p>
            <a:pPr>
              <a:lnSpc>
                <a:spcPct val="120000"/>
              </a:lnSpc>
            </a:pPr>
            <a:r>
              <a:rPr lang="en-US" dirty="0"/>
              <a:t>Furthermore, a </a:t>
            </a:r>
            <a:r>
              <a:rPr lang="en-US" i="1" dirty="0"/>
              <a:t>Pseudomonas </a:t>
            </a:r>
            <a:r>
              <a:rPr lang="en-US" dirty="0"/>
              <a:t>DRI of 0.56 in one facility vs. a value of 0.47 in another allows for relative comparisons of resistance between locations. </a:t>
            </a:r>
          </a:p>
          <a:p>
            <a:endParaRPr lang="en-US" dirty="0"/>
          </a:p>
        </p:txBody>
      </p:sp>
    </p:spTree>
    <p:extLst>
      <p:ext uri="{BB962C8B-B14F-4D97-AF65-F5344CB8AC3E}">
        <p14:creationId xmlns:p14="http://schemas.microsoft.com/office/powerpoint/2010/main" val="3364447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DRI over a period of time</a:t>
            </a:r>
            <a:endParaRPr lang="en-US" dirty="0"/>
          </a:p>
        </p:txBody>
      </p:sp>
      <p:sp>
        <p:nvSpPr>
          <p:cNvPr id="3" name="Content Placeholder 2"/>
          <p:cNvSpPr>
            <a:spLocks noGrp="1"/>
          </p:cNvSpPr>
          <p:nvPr>
            <p:ph sz="quarter" idx="1"/>
          </p:nvPr>
        </p:nvSpPr>
        <p:spPr/>
        <p:txBody>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8229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4415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228600"/>
            <a:ext cx="8839200" cy="758952"/>
          </a:xfrm>
        </p:spPr>
        <p:txBody>
          <a:bodyPr>
            <a:noAutofit/>
          </a:bodyPr>
          <a:lstStyle/>
          <a:p>
            <a:r>
              <a:rPr lang="en-US" sz="2800" dirty="0" smtClean="0"/>
              <a:t>DRI – Tool for AMS and Infection control in </a:t>
            </a:r>
            <a:r>
              <a:rPr lang="en-US" sz="2800" dirty="0" err="1" smtClean="0"/>
              <a:t>Hopsital</a:t>
            </a:r>
            <a:endParaRPr lang="en-US" sz="2800" dirty="0"/>
          </a:p>
        </p:txBody>
      </p:sp>
      <p:sp>
        <p:nvSpPr>
          <p:cNvPr id="6" name="Content Placeholder 5"/>
          <p:cNvSpPr>
            <a:spLocks noGrp="1"/>
          </p:cNvSpPr>
          <p:nvPr>
            <p:ph sz="quarter" idx="1"/>
          </p:nvPr>
        </p:nvSpPr>
        <p:spPr/>
        <p:txBody>
          <a:bodyPr>
            <a:normAutofit fontScale="92500" lnSpcReduction="20000"/>
          </a:bodyPr>
          <a:lstStyle/>
          <a:p>
            <a:pPr>
              <a:lnSpc>
                <a:spcPct val="150000"/>
              </a:lnSpc>
            </a:pPr>
            <a:r>
              <a:rPr lang="en-US" sz="1900" dirty="0"/>
              <a:t>DRI can become an extended arm of Antimicrobial Stewardship (AMS)</a:t>
            </a:r>
          </a:p>
          <a:p>
            <a:pPr>
              <a:lnSpc>
                <a:spcPct val="150000"/>
              </a:lnSpc>
            </a:pPr>
            <a:endParaRPr lang="en-US" sz="1900" dirty="0"/>
          </a:p>
          <a:p>
            <a:pPr>
              <a:lnSpc>
                <a:spcPct val="150000"/>
              </a:lnSpc>
            </a:pPr>
            <a:r>
              <a:rPr lang="en-US" sz="1900" dirty="0"/>
              <a:t>DRI has the potential to become an effective outcome measure to assess the impact of AMS implementation on change in antimicrobial </a:t>
            </a:r>
            <a:r>
              <a:rPr lang="en-US" sz="1900" dirty="0" smtClean="0"/>
              <a:t>resistance</a:t>
            </a:r>
          </a:p>
          <a:p>
            <a:pPr>
              <a:lnSpc>
                <a:spcPct val="150000"/>
              </a:lnSpc>
            </a:pPr>
            <a:endParaRPr lang="en-US" sz="1900" dirty="0" smtClean="0"/>
          </a:p>
          <a:p>
            <a:pPr>
              <a:lnSpc>
                <a:spcPct val="150000"/>
              </a:lnSpc>
            </a:pPr>
            <a:r>
              <a:rPr lang="en-US" sz="1900" dirty="0" smtClean="0"/>
              <a:t>DRI can change the outlook of hospital owners and healthcare professionals towards antibiotic resistance.</a:t>
            </a:r>
          </a:p>
          <a:p>
            <a:pPr>
              <a:lnSpc>
                <a:spcPct val="150000"/>
              </a:lnSpc>
            </a:pPr>
            <a:endParaRPr lang="en-US" sz="1900" dirty="0" smtClean="0"/>
          </a:p>
          <a:p>
            <a:pPr>
              <a:lnSpc>
                <a:spcPct val="150000"/>
              </a:lnSpc>
            </a:pPr>
            <a:r>
              <a:rPr lang="en-US" sz="1900" dirty="0" smtClean="0"/>
              <a:t>DRI can potentially become a marketing tool for hospitals to advertise their infection control and effort on curbing antimicrobial resistance as compared to competitors</a:t>
            </a:r>
            <a:endParaRPr lang="en-US" sz="1900" dirty="0"/>
          </a:p>
          <a:p>
            <a:endParaRPr lang="en-US" dirty="0"/>
          </a:p>
        </p:txBody>
      </p:sp>
    </p:spTree>
    <p:extLst>
      <p:ext uri="{BB962C8B-B14F-4D97-AF65-F5344CB8AC3E}">
        <p14:creationId xmlns:p14="http://schemas.microsoft.com/office/powerpoint/2010/main" val="3957012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 – An Update from India </a:t>
            </a:r>
            <a:endParaRPr lang="en-US" dirty="0"/>
          </a:p>
        </p:txBody>
      </p:sp>
      <p:sp>
        <p:nvSpPr>
          <p:cNvPr id="3" name="Content Placeholder 2"/>
          <p:cNvSpPr>
            <a:spLocks noGrp="1"/>
          </p:cNvSpPr>
          <p:nvPr>
            <p:ph sz="quarter" idx="1"/>
          </p:nvPr>
        </p:nvSpPr>
        <p:spPr/>
        <p:txBody>
          <a:bodyPr>
            <a:normAutofit/>
          </a:bodyPr>
          <a:lstStyle/>
          <a:p>
            <a:r>
              <a:rPr lang="en-US" sz="2400" dirty="0" smtClean="0"/>
              <a:t>Have completed the pilot DRI calculation for 3 Fortis Hospitals</a:t>
            </a:r>
          </a:p>
          <a:p>
            <a:endParaRPr lang="en-US" sz="2400" dirty="0" smtClean="0"/>
          </a:p>
          <a:p>
            <a:r>
              <a:rPr lang="en-US" sz="2400" dirty="0" smtClean="0"/>
              <a:t>MSD India has signed a 3 year exclusive partnership with CDDEP for extension and dissemination of DRI in hospitals across India</a:t>
            </a:r>
          </a:p>
          <a:p>
            <a:pPr marL="0" indent="0">
              <a:buNone/>
            </a:pPr>
            <a:endParaRPr lang="en-US" sz="2400" dirty="0" smtClean="0"/>
          </a:p>
          <a:p>
            <a:r>
              <a:rPr lang="en-US" sz="2400" dirty="0" smtClean="0"/>
              <a:t>Have entered into an agreement with Apollo group of hospitals for Pan – Apollo rollout of DRI as  an initial step towards AMS implementation</a:t>
            </a:r>
            <a:endParaRPr lang="en-US" sz="2400" dirty="0"/>
          </a:p>
        </p:txBody>
      </p:sp>
    </p:spTree>
    <p:extLst>
      <p:ext uri="{BB962C8B-B14F-4D97-AF65-F5344CB8AC3E}">
        <p14:creationId xmlns:p14="http://schemas.microsoft.com/office/powerpoint/2010/main" val="2151359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170</TotalTime>
  <Words>708</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Drug Resistance Index </vt:lpstr>
      <vt:lpstr>Why we need DRI ?</vt:lpstr>
      <vt:lpstr>What is Drug Resistance Index (DRI)</vt:lpstr>
      <vt:lpstr>Raw materials to calculate DRI</vt:lpstr>
      <vt:lpstr>Plotting of DRI curve</vt:lpstr>
      <vt:lpstr>Interpretation of DRI value</vt:lpstr>
      <vt:lpstr>Tracking DRI over a period of time</vt:lpstr>
      <vt:lpstr>DRI – Tool for AMS and Infection control in Hopsital</vt:lpstr>
      <vt:lpstr>DRI – An Update from India </vt:lpstr>
      <vt:lpstr>The expected support on DRI</vt:lpstr>
      <vt:lpstr>Back up slides</vt:lpstr>
      <vt:lpstr>      Step 1: Preparing resistance data (antibiogram)</vt:lpstr>
      <vt:lpstr> Step 2: Preparing Utilization data (consumption)</vt:lpstr>
      <vt:lpstr>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Resistance Index </dc:title>
  <dc:creator>Gupta, Ankur</dc:creator>
  <cp:lastModifiedBy>Merck &amp; Co., Inc.</cp:lastModifiedBy>
  <cp:revision>21</cp:revision>
  <dcterms:created xsi:type="dcterms:W3CDTF">2006-08-16T00:00:00Z</dcterms:created>
  <dcterms:modified xsi:type="dcterms:W3CDTF">2013-01-16T19:59:47Z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-1812295304</vt:i4>
  </property>
  <property fmtid="{D5CDD505-2E9C-101B-9397-08002B2CF9AE}" pid="3" name="_NewReviewCycle">
    <vt:lpwstr/>
  </property>
  <property fmtid="{D5CDD505-2E9C-101B-9397-08002B2CF9AE}" pid="4" name="_EmailSubject">
    <vt:lpwstr>AMS Plan for Russia 2013</vt:lpwstr>
  </property>
  <property fmtid="{D5CDD505-2E9C-101B-9397-08002B2CF9AE}" pid="5" name="_AuthorEmail">
    <vt:lpwstr>ankur_gupta@merck.com</vt:lpwstr>
  </property>
  <property fmtid="{D5CDD505-2E9C-101B-9397-08002B2CF9AE}" pid="6" name="_AuthorEmailDisplayName">
    <vt:lpwstr>Gupta, Ankur</vt:lpwstr>
  </property>
</Properties>
</file>